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449" r:id="rId4"/>
    <p:sldId id="450" r:id="rId5"/>
    <p:sldId id="451" r:id="rId6"/>
    <p:sldId id="457" r:id="rId7"/>
    <p:sldId id="452" r:id="rId8"/>
    <p:sldId id="456" r:id="rId9"/>
    <p:sldId id="455" r:id="rId10"/>
    <p:sldId id="458" r:id="rId11"/>
    <p:sldId id="261" r:id="rId12"/>
  </p:sldIdLst>
  <p:sldSz cx="20104100" cy="11309350"/>
  <p:notesSz cx="20104100" cy="1130935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5"/>
  </p:normalViewPr>
  <p:slideViewPr>
    <p:cSldViewPr>
      <p:cViewPr varScale="1">
        <p:scale>
          <a:sx n="66" d="100"/>
          <a:sy n="66" d="100"/>
        </p:scale>
        <p:origin x="226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479CA-8D2C-0D41-B275-AD59BC05CA23}" type="datetimeFigureOut">
              <a:rPr lang="pl-PL" smtClean="0"/>
              <a:t>2021.08.25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1010D-6846-FC4E-97A3-E8E996CDFB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381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DINPro"/>
                <a:cs typeface="DIN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DINPro"/>
                <a:cs typeface="DIN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DINPro"/>
                <a:cs typeface="DIN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60545" y="929783"/>
            <a:ext cx="16983009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tx1"/>
                </a:solidFill>
                <a:latin typeface="DINPro"/>
                <a:cs typeface="DIN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7932" y="2506172"/>
            <a:ext cx="16988234" cy="4549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wewnątrz, dziecko, mały, osoba&#10;&#10;Opis wygenerowany automatycznie">
            <a:extLst>
              <a:ext uri="{FF2B5EF4-FFF2-40B4-BE49-F238E27FC236}">
                <a16:creationId xmlns:a16="http://schemas.microsoft.com/office/drawing/2014/main" id="{6CABE2D0-13AC-4E4C-BEE3-2C2F54FA4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806" cy="113089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042650" y="7712075"/>
            <a:ext cx="8305800" cy="914400"/>
          </a:xfrm>
          <a:custGeom>
            <a:avLst/>
            <a:gdLst/>
            <a:ahLst/>
            <a:cxnLst/>
            <a:rect l="l" t="t" r="r" b="b"/>
            <a:pathLst>
              <a:path w="11423650" h="1167765">
                <a:moveTo>
                  <a:pt x="11423631" y="0"/>
                </a:moveTo>
                <a:lnTo>
                  <a:pt x="0" y="0"/>
                </a:lnTo>
                <a:lnTo>
                  <a:pt x="0" y="1167493"/>
                </a:lnTo>
                <a:lnTo>
                  <a:pt x="11423631" y="1167493"/>
                </a:lnTo>
                <a:lnTo>
                  <a:pt x="10981822" y="583762"/>
                </a:lnTo>
                <a:lnTo>
                  <a:pt x="11423631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5D69030A-83D0-4D09-8C24-BA3204E45090}"/>
              </a:ext>
            </a:extLst>
          </p:cNvPr>
          <p:cNvSpPr txBox="1">
            <a:spLocks/>
          </p:cNvSpPr>
          <p:nvPr/>
        </p:nvSpPr>
        <p:spPr>
          <a:xfrm>
            <a:off x="11271250" y="7788275"/>
            <a:ext cx="7467600" cy="69249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pl-PL" sz="4400" kern="0" spc="25" dirty="0">
                <a:solidFill>
                  <a:sysClr val="windowText" lastClr="000000"/>
                </a:solidFill>
              </a:rPr>
              <a:t>www.zdrowoisportowo.edu.pl</a:t>
            </a:r>
            <a:endParaRPr lang="pl-PL" sz="4400" kern="0" spc="35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5" y="929783"/>
            <a:ext cx="1086612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l-PL" spc="25" dirty="0"/>
              <a:t>Partnerzy akcji </a:t>
            </a: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endParaRPr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764143" y="2835275"/>
            <a:ext cx="7830708" cy="6157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l-PL" sz="4400" spc="-5" dirty="0">
                <a:latin typeface="DINPro"/>
                <a:cs typeface="DINPro"/>
              </a:rPr>
              <a:t>Marka Velvet, kontynuuje wsparcie akcji Zdrowo i Sportowo.</a:t>
            </a:r>
          </a:p>
          <a:p>
            <a:pPr marL="12700">
              <a:spcBef>
                <a:spcPts val="95"/>
              </a:spcBef>
            </a:pPr>
            <a:endParaRPr lang="pl-PL" sz="4400" spc="-5" dirty="0">
              <a:latin typeface="DINPro"/>
              <a:cs typeface="DINPro"/>
            </a:endParaRPr>
          </a:p>
          <a:p>
            <a:pPr marL="12700">
              <a:spcBef>
                <a:spcPts val="95"/>
              </a:spcBef>
            </a:pPr>
            <a:r>
              <a:rPr lang="pl-PL" sz="4400" dirty="0">
                <a:latin typeface="DINPro"/>
                <a:cs typeface="DINPro"/>
              </a:rPr>
              <a:t>Zapewnia materiały edukacyjne dotyczące higieny osobistej.</a:t>
            </a:r>
          </a:p>
          <a:p>
            <a:pPr marL="12700">
              <a:spcBef>
                <a:spcPts val="95"/>
              </a:spcBef>
            </a:pPr>
            <a:endParaRPr lang="pl-PL" sz="4400" dirty="0">
              <a:latin typeface="DINPro"/>
              <a:cs typeface="DINPro"/>
            </a:endParaRPr>
          </a:p>
          <a:p>
            <a:pPr marL="12700">
              <a:spcBef>
                <a:spcPts val="95"/>
              </a:spcBef>
            </a:pPr>
            <a:r>
              <a:rPr lang="pl-PL" sz="4400" dirty="0">
                <a:latin typeface="DINPro"/>
                <a:cs typeface="DINPro"/>
              </a:rPr>
              <a:t>Wspólnie organizujemy też konkursy związane z Misiem Velvetusiem.</a:t>
            </a:r>
            <a:endParaRPr sz="44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pic>
        <p:nvPicPr>
          <p:cNvPr id="10" name="Obraz 9" descr="Obraz zawierający rysunek, talerz&#10;&#10;Opis wygenerowany automatycznie">
            <a:extLst>
              <a:ext uri="{FF2B5EF4-FFF2-40B4-BE49-F238E27FC236}">
                <a16:creationId xmlns:a16="http://schemas.microsoft.com/office/drawing/2014/main" id="{3FA761FE-CC9F-4922-8A6C-1157B45BA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0" y="9332406"/>
            <a:ext cx="3505200" cy="1461737"/>
          </a:xfrm>
          <a:prstGeom prst="rect">
            <a:avLst/>
          </a:prstGeom>
        </p:spPr>
      </p:pic>
      <p:pic>
        <p:nvPicPr>
          <p:cNvPr id="14" name="Obraz 13" descr="Obraz zawierający wiele, ciężarówka, partia, żywność&#10;&#10;Opis wygenerowany automatycznie">
            <a:extLst>
              <a:ext uri="{FF2B5EF4-FFF2-40B4-BE49-F238E27FC236}">
                <a16:creationId xmlns:a16="http://schemas.microsoft.com/office/drawing/2014/main" id="{B4968DE5-2692-4793-80F3-3F6413945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02" y="1800066"/>
            <a:ext cx="5491908" cy="3884998"/>
          </a:xfrm>
          <a:prstGeom prst="rect">
            <a:avLst/>
          </a:prstGeom>
        </p:spPr>
      </p:pic>
      <p:pic>
        <p:nvPicPr>
          <p:cNvPr id="16" name="Obraz 15" descr="Obraz zawierający stół, siedzi, żywność, owoce&#10;&#10;Opis wygenerowany automatycznie">
            <a:extLst>
              <a:ext uri="{FF2B5EF4-FFF2-40B4-BE49-F238E27FC236}">
                <a16:creationId xmlns:a16="http://schemas.microsoft.com/office/drawing/2014/main" id="{6081C4C1-1CF9-4160-8113-0626D8DCF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0" y="3742565"/>
            <a:ext cx="3505201" cy="495704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5AFD2DA-8948-4FD9-84B4-D00917641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846" y="5971539"/>
            <a:ext cx="5334000" cy="30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1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247226"/>
            <a:ext cx="18586450" cy="1167765"/>
          </a:xfrm>
          <a:custGeom>
            <a:avLst/>
            <a:gdLst/>
            <a:ahLst/>
            <a:cxnLst/>
            <a:rect l="l" t="t" r="r" b="b"/>
            <a:pathLst>
              <a:path w="14839315" h="1167765">
                <a:moveTo>
                  <a:pt x="14838794" y="0"/>
                </a:moveTo>
                <a:lnTo>
                  <a:pt x="0" y="0"/>
                </a:lnTo>
                <a:lnTo>
                  <a:pt x="0" y="1167482"/>
                </a:lnTo>
                <a:lnTo>
                  <a:pt x="14838794" y="1167482"/>
                </a:lnTo>
                <a:lnTo>
                  <a:pt x="14396975" y="583751"/>
                </a:lnTo>
                <a:lnTo>
                  <a:pt x="14838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raz 4" descr="Obraz zawierający trawa, zewnętrzne, mężczyzna, młode&#10;&#10;Opis wygenerowany automatycznie">
            <a:extLst>
              <a:ext uri="{FF2B5EF4-FFF2-40B4-BE49-F238E27FC236}">
                <a16:creationId xmlns:a16="http://schemas.microsoft.com/office/drawing/2014/main" id="{AA15E191-A255-4753-821E-73AB010A7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0"/>
            <a:ext cx="20105512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5" y="929783"/>
            <a:ext cx="108661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r>
              <a:rPr lang="pl-PL" spc="15" dirty="0"/>
              <a:t> w naszej placówce</a:t>
            </a:r>
            <a:endParaRPr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557932" y="2225675"/>
            <a:ext cx="10475318" cy="73053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W roku szkolnym 2021/2022 nasza placówka uczestniczy w akcji Zdrowo i Sportowo</a:t>
            </a:r>
          </a:p>
          <a:p>
            <a:pPr marL="12700">
              <a:lnSpc>
                <a:spcPts val="3960"/>
              </a:lnSpc>
              <a:spcBef>
                <a:spcPts val="95"/>
              </a:spcBef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Wspólnie:</a:t>
            </a:r>
          </a:p>
          <a:p>
            <a:pPr marL="12700">
              <a:lnSpc>
                <a:spcPts val="3960"/>
              </a:lnSpc>
              <a:spcBef>
                <a:spcPts val="95"/>
              </a:spcBef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nauczymy się jak budować nawyki aktywności fizycznej;</a:t>
            </a: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pokażemy, że sport jest świetną zabawą, ale też uzupełnieniem tematycznym innych zajęć;</a:t>
            </a: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zapewnimy dzieciom odpowiednią dawkę i jakość ruchu</a:t>
            </a: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zdobędziemy wiedzę z zakresu wpływu odżywiania, odpoczynku i higieny na zdrowie człowieka.</a:t>
            </a:r>
            <a:endParaRPr sz="33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4579A34-E0F2-41C3-BF40-D84C07DE2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795" y="1560558"/>
            <a:ext cx="5268722" cy="74469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5" y="929783"/>
            <a:ext cx="108661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r>
              <a:rPr lang="pl-PL" spc="15" dirty="0"/>
              <a:t> w naszej placówce</a:t>
            </a:r>
            <a:endParaRPr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557932" y="2506172"/>
            <a:ext cx="10132695" cy="6292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Do osiągnięcia celów akcji wykorzystamy:</a:t>
            </a:r>
          </a:p>
          <a:p>
            <a:pPr marL="12700">
              <a:lnSpc>
                <a:spcPts val="3960"/>
              </a:lnSpc>
              <a:spcBef>
                <a:spcPts val="95"/>
              </a:spcBef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12700">
              <a:lnSpc>
                <a:spcPts val="3960"/>
              </a:lnSpc>
              <a:spcBef>
                <a:spcPts val="95"/>
              </a:spcBef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tematyczne scenariusze zajęć;</a:t>
            </a: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plakaty, infografiki i filmy;</a:t>
            </a: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wiedzę ekspercką </a:t>
            </a:r>
          </a:p>
          <a:p>
            <a:pPr marL="927100" lvl="1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trenerów</a:t>
            </a:r>
          </a:p>
          <a:p>
            <a:pPr marL="927100" lvl="1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lekarzy</a:t>
            </a:r>
          </a:p>
          <a:p>
            <a:pPr marL="927100" lvl="1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psychologów</a:t>
            </a:r>
          </a:p>
          <a:p>
            <a:pPr marL="927100" lvl="1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sz="3300" dirty="0">
              <a:latin typeface="DINPro"/>
              <a:cs typeface="DINPro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4AA342F-7AC1-4F8F-B602-E69EE9197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973" y="1630871"/>
            <a:ext cx="3796132" cy="5351817"/>
          </a:xfrm>
          <a:prstGeom prst="rect">
            <a:avLst/>
          </a:prstGeom>
        </p:spPr>
      </p:pic>
      <p:pic>
        <p:nvPicPr>
          <p:cNvPr id="14" name="Obraz 13" descr="Obraz zawierający zrzut ekranu&#10;&#10;Opis wygenerowany automatycznie">
            <a:extLst>
              <a:ext uri="{FF2B5EF4-FFF2-40B4-BE49-F238E27FC236}">
                <a16:creationId xmlns:a16="http://schemas.microsoft.com/office/drawing/2014/main" id="{33EA2053-E209-460F-8F4F-F7C769755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797" y="3014085"/>
            <a:ext cx="3383698" cy="472551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79983E0-D2AE-4BE4-B759-D209D5114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74" y="2005455"/>
            <a:ext cx="3657298" cy="21273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D62986-CE22-4636-8B34-933E6AB2C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584" y="6909040"/>
            <a:ext cx="4216347" cy="2164769"/>
          </a:xfrm>
          <a:prstGeom prst="rect">
            <a:avLst/>
          </a:prstGeom>
        </p:spPr>
      </p:pic>
      <p:pic>
        <p:nvPicPr>
          <p:cNvPr id="12" name="Obraz 11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0DAC8AA0-3FD8-40EF-8385-46670AD3C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876" y="5376284"/>
            <a:ext cx="3104371" cy="4438767"/>
          </a:xfrm>
          <a:prstGeom prst="rect">
            <a:avLst/>
          </a:prstGeom>
        </p:spPr>
      </p:pic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8DC2BBD-9D41-4AEB-A828-F74F39D04D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3866">
            <a:off x="12757551" y="3227815"/>
            <a:ext cx="3774932" cy="2127328"/>
          </a:xfrm>
          <a:prstGeom prst="rect">
            <a:avLst/>
          </a:prstGeom>
        </p:spPr>
      </p:pic>
      <p:sp>
        <p:nvSpPr>
          <p:cNvPr id="17" name="object 24">
            <a:extLst>
              <a:ext uri="{FF2B5EF4-FFF2-40B4-BE49-F238E27FC236}">
                <a16:creationId xmlns:a16="http://schemas.microsoft.com/office/drawing/2014/main" id="{DB63DD99-8093-46A4-96F3-CAA1AF8DF9D4}"/>
              </a:ext>
            </a:extLst>
          </p:cNvPr>
          <p:cNvSpPr txBox="1"/>
          <p:nvPr/>
        </p:nvSpPr>
        <p:spPr>
          <a:xfrm>
            <a:off x="3956050" y="9747015"/>
            <a:ext cx="10132695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l-PL" sz="6000" b="1" spc="10" dirty="0">
                <a:latin typeface="DINPro"/>
                <a:cs typeface="DINPro"/>
              </a:rPr>
              <a:t>ZDROWOISPORTOWO.EDU.PL</a:t>
            </a:r>
            <a:endParaRPr sz="6000" dirty="0">
              <a:latin typeface="DINPro"/>
              <a:cs typeface="DINPro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143D10F-5CCF-41FC-BAD1-61FD65119E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67" y="3483438"/>
            <a:ext cx="3657298" cy="517298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BB05BCD-7D25-4470-8B6A-7AB0108F45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37" y="4563770"/>
            <a:ext cx="3800864" cy="220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5" y="929783"/>
            <a:ext cx="108661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r>
              <a:rPr lang="pl-PL" spc="15" dirty="0"/>
              <a:t> w naszej placówce</a:t>
            </a:r>
            <a:endParaRPr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557933" y="2506172"/>
            <a:ext cx="9560918" cy="52150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Akcja Zdrowo i Sportowo, to również:</a:t>
            </a:r>
          </a:p>
          <a:p>
            <a:pPr marL="12700">
              <a:lnSpc>
                <a:spcPts val="3960"/>
              </a:lnSpc>
              <a:spcBef>
                <a:spcPts val="95"/>
              </a:spcBef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12700">
              <a:lnSpc>
                <a:spcPts val="3960"/>
              </a:lnSpc>
              <a:spcBef>
                <a:spcPts val="95"/>
              </a:spcBef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dedykowana strona internetowa oraz profile </a:t>
            </a:r>
            <a:b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</a:b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w mediach społecznościowych (FB, Instagram);</a:t>
            </a: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relacje z zajęć sportowych i szkolenia;</a:t>
            </a: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endParaRPr lang="pl-PL" sz="33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469900" indent="-457200">
              <a:lnSpc>
                <a:spcPts val="3960"/>
              </a:lnSpc>
              <a:spcBef>
                <a:spcPts val="95"/>
              </a:spcBef>
              <a:buFontTx/>
              <a:buChar char="-"/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wymiana wiedzy i doświadczeń tysięcy specjalistów i pasjonatów.</a:t>
            </a:r>
            <a:endParaRPr sz="33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sp>
        <p:nvSpPr>
          <p:cNvPr id="13" name="object 24">
            <a:extLst>
              <a:ext uri="{FF2B5EF4-FFF2-40B4-BE49-F238E27FC236}">
                <a16:creationId xmlns:a16="http://schemas.microsoft.com/office/drawing/2014/main" id="{8682A4F1-8A2F-4E48-B43B-429AD5BC5294}"/>
              </a:ext>
            </a:extLst>
          </p:cNvPr>
          <p:cNvSpPr txBox="1"/>
          <p:nvPr/>
        </p:nvSpPr>
        <p:spPr>
          <a:xfrm>
            <a:off x="3575050" y="9653396"/>
            <a:ext cx="9703454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l-PL" sz="6000" b="1" spc="10" dirty="0">
                <a:latin typeface="DINPro"/>
                <a:cs typeface="DINPro"/>
              </a:rPr>
              <a:t>ZDROWOISPORTOWO.EDU.PL</a:t>
            </a:r>
            <a:endParaRPr sz="6000" dirty="0">
              <a:latin typeface="DINPro"/>
              <a:cs typeface="DINPr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18F39F-0FCD-4382-9CB0-683521B1A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9650" y="1560558"/>
            <a:ext cx="5363323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88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5" y="929783"/>
            <a:ext cx="108661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r>
              <a:rPr lang="pl-PL" spc="15" dirty="0"/>
              <a:t> w całej Polsce</a:t>
            </a:r>
            <a:endParaRPr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764142" y="4054475"/>
            <a:ext cx="8287908" cy="20563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l-PL" sz="4400" b="1" spc="-5" dirty="0">
                <a:solidFill>
                  <a:srgbClr val="3C3C3B"/>
                </a:solidFill>
                <a:latin typeface="DINPro"/>
                <a:cs typeface="DINPro"/>
              </a:rPr>
              <a:t>Akcja „Zdrowo i Sportowo”</a:t>
            </a:r>
          </a:p>
          <a:p>
            <a:pPr marL="12700">
              <a:spcBef>
                <a:spcPts val="95"/>
              </a:spcBef>
            </a:pPr>
            <a:r>
              <a:rPr lang="pl-PL" sz="4400" b="1" spc="-5" dirty="0">
                <a:solidFill>
                  <a:srgbClr val="3C3C3B"/>
                </a:solidFill>
                <a:latin typeface="DINPro"/>
                <a:cs typeface="DINPro"/>
              </a:rPr>
              <a:t>to przede wszystkim ponad 4500  przedszkoli i szkół podstawowych!</a:t>
            </a:r>
            <a:endParaRPr sz="44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sp>
        <p:nvSpPr>
          <p:cNvPr id="13" name="object 24">
            <a:extLst>
              <a:ext uri="{FF2B5EF4-FFF2-40B4-BE49-F238E27FC236}">
                <a16:creationId xmlns:a16="http://schemas.microsoft.com/office/drawing/2014/main" id="{8682A4F1-8A2F-4E48-B43B-429AD5BC5294}"/>
              </a:ext>
            </a:extLst>
          </p:cNvPr>
          <p:cNvSpPr txBox="1"/>
          <p:nvPr/>
        </p:nvSpPr>
        <p:spPr>
          <a:xfrm>
            <a:off x="3498850" y="9653396"/>
            <a:ext cx="9627254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l-PL" sz="6000" b="1" spc="10" dirty="0">
                <a:latin typeface="DINPro"/>
                <a:cs typeface="DINPro"/>
              </a:rPr>
              <a:t>ZDROWOISPORTOWO.EDU.PL</a:t>
            </a:r>
            <a:endParaRPr sz="6000" dirty="0">
              <a:latin typeface="DINPro"/>
              <a:cs typeface="DINPro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A13763F-E52D-4BFC-8C91-5557AFF94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885" y="2028828"/>
            <a:ext cx="7348290" cy="70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6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4" y="929783"/>
            <a:ext cx="1214910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r>
              <a:rPr lang="pl-PL" spc="15" dirty="0"/>
              <a:t> </a:t>
            </a:r>
            <a:r>
              <a:rPr lang="pl-PL" sz="3200" spc="15" dirty="0"/>
              <a:t>w mediach społecznościowych</a:t>
            </a:r>
            <a:endParaRPr sz="3200"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822450" y="2200200"/>
            <a:ext cx="8991600" cy="66524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l-PL" sz="4000" b="1" spc="-5" dirty="0">
                <a:solidFill>
                  <a:srgbClr val="3C3C3B"/>
                </a:solidFill>
                <a:latin typeface="DINPro"/>
                <a:cs typeface="DINPro"/>
              </a:rPr>
              <a:t>Zdrowo i Sportowo ma dedykowane strony FB oraz IG.</a:t>
            </a:r>
          </a:p>
          <a:p>
            <a:pPr marL="12700">
              <a:spcBef>
                <a:spcPts val="95"/>
              </a:spcBef>
            </a:pPr>
            <a:r>
              <a:rPr lang="pl-PL" sz="3200" b="1" spc="-5" dirty="0">
                <a:solidFill>
                  <a:srgbClr val="3C3C3B"/>
                </a:solidFill>
                <a:latin typeface="DINPro"/>
                <a:cs typeface="DINPro"/>
              </a:rPr>
              <a:t>facebook.com/akcjazdrowoisportowo</a:t>
            </a:r>
          </a:p>
          <a:p>
            <a:pPr marL="12700">
              <a:spcBef>
                <a:spcPts val="95"/>
              </a:spcBef>
            </a:pPr>
            <a:r>
              <a:rPr lang="pl-PL" sz="3200" b="1" spc="-5" dirty="0">
                <a:solidFill>
                  <a:srgbClr val="3C3C3B"/>
                </a:solidFill>
                <a:latin typeface="DINPro"/>
                <a:cs typeface="DINPro"/>
              </a:rPr>
              <a:t>instagram.com/akcjazdrowoisportowo/</a:t>
            </a:r>
          </a:p>
          <a:p>
            <a:pPr marL="12700">
              <a:spcBef>
                <a:spcPts val="95"/>
              </a:spcBef>
            </a:pPr>
            <a:endParaRPr lang="pl-PL" sz="4000" b="1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12700">
              <a:spcBef>
                <a:spcPts val="95"/>
              </a:spcBef>
            </a:pPr>
            <a:r>
              <a:rPr lang="pl-PL" sz="4000" b="1" spc="-5" dirty="0">
                <a:solidFill>
                  <a:srgbClr val="3C3C3B"/>
                </a:solidFill>
                <a:latin typeface="DINPro"/>
                <a:cs typeface="DINPro"/>
              </a:rPr>
              <a:t>Oznaczajcie nas na swoich profilach!</a:t>
            </a:r>
          </a:p>
          <a:p>
            <a:pPr marL="12700">
              <a:spcBef>
                <a:spcPts val="95"/>
              </a:spcBef>
            </a:pPr>
            <a:r>
              <a:rPr lang="pl-PL" sz="4000" b="1" spc="-5" dirty="0">
                <a:solidFill>
                  <a:srgbClr val="3C3C3B"/>
                </a:solidFill>
                <a:latin typeface="DINPro"/>
                <a:cs typeface="DINPro"/>
              </a:rPr>
              <a:t>@akcjazdrowoisportowo</a:t>
            </a:r>
          </a:p>
          <a:p>
            <a:pPr marL="12700">
              <a:spcBef>
                <a:spcPts val="95"/>
              </a:spcBef>
            </a:pPr>
            <a:r>
              <a:rPr lang="pl-PL" sz="4000" b="1" spc="-5" dirty="0">
                <a:solidFill>
                  <a:srgbClr val="3C3C3B"/>
                </a:solidFill>
                <a:latin typeface="DINPro"/>
                <a:cs typeface="DINPro"/>
              </a:rPr>
              <a:t>#zdrowoisportowo</a:t>
            </a:r>
          </a:p>
          <a:p>
            <a:pPr marL="12700">
              <a:spcBef>
                <a:spcPts val="95"/>
              </a:spcBef>
            </a:pPr>
            <a:r>
              <a:rPr lang="pl-PL" sz="4000" b="1" spc="-5" dirty="0">
                <a:solidFill>
                  <a:srgbClr val="3C3C3B"/>
                </a:solidFill>
                <a:latin typeface="DINPro"/>
                <a:cs typeface="DINPro"/>
              </a:rPr>
              <a:t>#akcjazdrowoisportowo</a:t>
            </a:r>
          </a:p>
          <a:p>
            <a:pPr marL="12700">
              <a:spcBef>
                <a:spcPts val="95"/>
              </a:spcBef>
            </a:pPr>
            <a:r>
              <a:rPr lang="pl-PL" sz="4000" b="1" spc="-5" dirty="0">
                <a:solidFill>
                  <a:srgbClr val="3C3C3B"/>
                </a:solidFill>
                <a:latin typeface="DINPro"/>
                <a:cs typeface="DINPro"/>
              </a:rPr>
              <a:t>#sporttowyborzdrowietonagroda</a:t>
            </a:r>
          </a:p>
          <a:p>
            <a:pPr marL="12700">
              <a:spcBef>
                <a:spcPts val="95"/>
              </a:spcBef>
            </a:pPr>
            <a:r>
              <a:rPr lang="pl-PL" sz="4000" b="1" spc="-5" dirty="0">
                <a:solidFill>
                  <a:srgbClr val="3C3C3B"/>
                </a:solidFill>
                <a:latin typeface="DINPro"/>
                <a:cs typeface="DINPro"/>
              </a:rPr>
              <a:t>#dzieciisportniemogaczekac</a:t>
            </a:r>
            <a:endParaRPr sz="40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sp>
        <p:nvSpPr>
          <p:cNvPr id="13" name="object 24">
            <a:extLst>
              <a:ext uri="{FF2B5EF4-FFF2-40B4-BE49-F238E27FC236}">
                <a16:creationId xmlns:a16="http://schemas.microsoft.com/office/drawing/2014/main" id="{8682A4F1-8A2F-4E48-B43B-429AD5BC5294}"/>
              </a:ext>
            </a:extLst>
          </p:cNvPr>
          <p:cNvSpPr txBox="1"/>
          <p:nvPr/>
        </p:nvSpPr>
        <p:spPr>
          <a:xfrm>
            <a:off x="3498850" y="9653396"/>
            <a:ext cx="9627254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l-PL" sz="6000" b="1" spc="10" dirty="0">
                <a:latin typeface="DINPro"/>
                <a:cs typeface="DINPro"/>
              </a:rPr>
              <a:t>ZDROWOISPORTOWO.EDU.PL</a:t>
            </a:r>
            <a:endParaRPr sz="6000" dirty="0">
              <a:latin typeface="DINPro"/>
              <a:cs typeface="DINPr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D7938E2-577E-4E8D-AA9C-55D655AB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8231" y="2355396"/>
            <a:ext cx="6825286" cy="511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1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6833850" cy="644162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50850" y="1048202"/>
            <a:ext cx="16078200" cy="5086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lang="pl-PL" sz="3300" b="1" spc="-5" dirty="0">
                <a:solidFill>
                  <a:srgbClr val="3C3C3B"/>
                </a:solidFill>
                <a:latin typeface="DINPro"/>
                <a:cs typeface="DINPro"/>
              </a:rPr>
              <a:t>Akcję Zdrowo i Sportowo wspierają, tworzą i finansują Patroni, Partnerzy i Sponsorzy</a:t>
            </a:r>
            <a:endParaRPr sz="33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B3DD20-4B72-422E-9D0A-F537CC405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56" y="4435475"/>
            <a:ext cx="16833850" cy="31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5" y="929783"/>
            <a:ext cx="1086612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l-PL" spc="25" dirty="0"/>
              <a:t>Partnerzy akcji </a:t>
            </a: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endParaRPr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560545" y="2835275"/>
            <a:ext cx="10320305" cy="6157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l-PL" sz="4400" spc="-5" dirty="0">
                <a:latin typeface="DINPro"/>
                <a:cs typeface="DINPro"/>
              </a:rPr>
              <a:t>Kids&amp;Sport to grupa trenerów i specjalistów, a równocześnie pasjonatów aktywnego trybu życia.</a:t>
            </a:r>
          </a:p>
          <a:p>
            <a:pPr marL="12700">
              <a:spcBef>
                <a:spcPts val="95"/>
              </a:spcBef>
            </a:pPr>
            <a:endParaRPr lang="pl-PL" sz="4400" spc="-5" dirty="0">
              <a:latin typeface="DINPro"/>
              <a:cs typeface="DINPro"/>
            </a:endParaRPr>
          </a:p>
          <a:p>
            <a:pPr marL="12700">
              <a:spcBef>
                <a:spcPts val="95"/>
              </a:spcBef>
            </a:pPr>
            <a:r>
              <a:rPr lang="pl-PL" sz="4400" dirty="0">
                <a:latin typeface="DINPro"/>
                <a:cs typeface="DINPro"/>
              </a:rPr>
              <a:t>Firma zapewnia sportową obsługę kilkuset placówek oświatowych w cały kraju.</a:t>
            </a:r>
          </a:p>
          <a:p>
            <a:pPr marL="12700">
              <a:spcBef>
                <a:spcPts val="95"/>
              </a:spcBef>
            </a:pPr>
            <a:endParaRPr lang="pl-PL" sz="4400" dirty="0">
              <a:latin typeface="DINPro"/>
              <a:cs typeface="DINPro"/>
            </a:endParaRPr>
          </a:p>
          <a:p>
            <a:pPr marL="12700">
              <a:spcBef>
                <a:spcPts val="95"/>
              </a:spcBef>
            </a:pPr>
            <a:r>
              <a:rPr lang="pl-PL" sz="4400" dirty="0">
                <a:latin typeface="DINPro"/>
                <a:cs typeface="DINPro"/>
              </a:rPr>
              <a:t>Prowadzi również program szkoleniowy „Duża motoryka w małym palcu”.</a:t>
            </a:r>
            <a:endParaRPr sz="44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sp>
        <p:nvSpPr>
          <p:cNvPr id="8" name="object 24">
            <a:extLst>
              <a:ext uri="{FF2B5EF4-FFF2-40B4-BE49-F238E27FC236}">
                <a16:creationId xmlns:a16="http://schemas.microsoft.com/office/drawing/2014/main" id="{C77A4543-446B-4AD9-9757-4E685C1FD0AA}"/>
              </a:ext>
            </a:extLst>
          </p:cNvPr>
          <p:cNvSpPr>
            <a:spLocks noChangeAspect="1"/>
          </p:cNvSpPr>
          <p:nvPr/>
        </p:nvSpPr>
        <p:spPr>
          <a:xfrm>
            <a:off x="14322386" y="9262169"/>
            <a:ext cx="1825664" cy="1722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az 5" descr="Obraz zawierający zrzut ekranu&#10;&#10;Opis wygenerowany automatycznie">
            <a:extLst>
              <a:ext uri="{FF2B5EF4-FFF2-40B4-BE49-F238E27FC236}">
                <a16:creationId xmlns:a16="http://schemas.microsoft.com/office/drawing/2014/main" id="{0597CAE4-D273-4816-A2DA-91A1B6E52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386" y="600050"/>
            <a:ext cx="4949864" cy="86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1913"/>
            <a:ext cx="12912725" cy="588645"/>
          </a:xfrm>
          <a:custGeom>
            <a:avLst/>
            <a:gdLst/>
            <a:ahLst/>
            <a:cxnLst/>
            <a:rect l="l" t="t" r="r" b="b"/>
            <a:pathLst>
              <a:path w="12912725" h="588644">
                <a:moveTo>
                  <a:pt x="12912423" y="0"/>
                </a:moveTo>
                <a:lnTo>
                  <a:pt x="0" y="0"/>
                </a:lnTo>
                <a:lnTo>
                  <a:pt x="0" y="588254"/>
                </a:lnTo>
                <a:lnTo>
                  <a:pt x="12912423" y="588254"/>
                </a:lnTo>
                <a:lnTo>
                  <a:pt x="12689802" y="294137"/>
                </a:lnTo>
                <a:lnTo>
                  <a:pt x="12912423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545" y="929783"/>
            <a:ext cx="1086612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l-PL" spc="25" dirty="0"/>
              <a:t>Partnerzy akcji </a:t>
            </a:r>
            <a:r>
              <a:rPr spc="25" dirty="0"/>
              <a:t>ZDROWO </a:t>
            </a:r>
            <a:r>
              <a:rPr spc="5" dirty="0"/>
              <a:t>I </a:t>
            </a:r>
            <a:r>
              <a:rPr spc="15" dirty="0"/>
              <a:t>SPORTOWO</a:t>
            </a:r>
            <a:endParaRPr spc="35" dirty="0"/>
          </a:p>
        </p:txBody>
      </p:sp>
      <p:sp>
        <p:nvSpPr>
          <p:cNvPr id="24" name="object 24"/>
          <p:cNvSpPr txBox="1"/>
          <p:nvPr/>
        </p:nvSpPr>
        <p:spPr>
          <a:xfrm>
            <a:off x="1764143" y="2835275"/>
            <a:ext cx="7830708" cy="5480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l-PL" sz="4400" spc="-5" dirty="0">
                <a:solidFill>
                  <a:srgbClr val="3C3C3B"/>
                </a:solidFill>
                <a:latin typeface="DINPro"/>
                <a:cs typeface="DINPro"/>
              </a:rPr>
              <a:t>Firma Decathlon wspiera akcję Zdrowo i Sportowo już od 5 lat.</a:t>
            </a:r>
          </a:p>
          <a:p>
            <a:pPr marL="12700">
              <a:spcBef>
                <a:spcPts val="95"/>
              </a:spcBef>
            </a:pPr>
            <a:endParaRPr lang="pl-PL" sz="4400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12700">
              <a:spcBef>
                <a:spcPts val="95"/>
              </a:spcBef>
            </a:pPr>
            <a:r>
              <a:rPr lang="pl-PL" sz="4400" spc="-5" dirty="0">
                <a:solidFill>
                  <a:srgbClr val="3C3C3B"/>
                </a:solidFill>
                <a:latin typeface="DINPro"/>
                <a:cs typeface="DINPro"/>
              </a:rPr>
              <a:t>Zapewnia trenerom sprzęt sportowy.</a:t>
            </a:r>
          </a:p>
          <a:p>
            <a:pPr marL="12700">
              <a:spcBef>
                <a:spcPts val="95"/>
              </a:spcBef>
            </a:pPr>
            <a:endParaRPr lang="pl-PL" sz="4400" spc="-5" dirty="0">
              <a:solidFill>
                <a:srgbClr val="3C3C3B"/>
              </a:solidFill>
              <a:latin typeface="DINPro"/>
              <a:cs typeface="DINPro"/>
            </a:endParaRPr>
          </a:p>
          <a:p>
            <a:pPr marL="12700">
              <a:spcBef>
                <a:spcPts val="95"/>
              </a:spcBef>
            </a:pPr>
            <a:r>
              <a:rPr lang="pl-PL" sz="4400" spc="-5" dirty="0">
                <a:solidFill>
                  <a:srgbClr val="3C3C3B"/>
                </a:solidFill>
                <a:latin typeface="DINPro"/>
                <a:cs typeface="DINPro"/>
              </a:rPr>
              <a:t>Udostępnia swoje sklepy jako miejsca spotkań i szkoleń.</a:t>
            </a:r>
            <a:endParaRPr sz="4400" dirty="0">
              <a:latin typeface="DINPro"/>
              <a:cs typeface="DINPro"/>
            </a:endParaRPr>
          </a:p>
        </p:txBody>
      </p:sp>
      <p:pic>
        <p:nvPicPr>
          <p:cNvPr id="7" name="Obraz 5" descr="Obraz zawierający kontener, puszka&#10;&#10;&#10;&#10;Opis wygenerowany automatycznie">
            <a:extLst>
              <a:ext uri="{FF2B5EF4-FFF2-40B4-BE49-F238E27FC236}">
                <a16:creationId xmlns:a16="http://schemas.microsoft.com/office/drawing/2014/main" id="{290F9EF0-9E59-46B3-9963-F2803A24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95" y="9262169"/>
            <a:ext cx="2384022" cy="17224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03DB58B-85E7-4904-9BF8-C98709C2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012" y="9580295"/>
            <a:ext cx="4376917" cy="1269306"/>
          </a:xfrm>
          <a:prstGeom prst="rect">
            <a:avLst/>
          </a:prstGeom>
        </p:spPr>
      </p:pic>
      <p:pic>
        <p:nvPicPr>
          <p:cNvPr id="9" name="Obraz 8" descr="Obraz zawierający wewnątrz, kolorowy, różny, wiele&#10;&#10;Opis wygenerowany automatycznie">
            <a:extLst>
              <a:ext uri="{FF2B5EF4-FFF2-40B4-BE49-F238E27FC236}">
                <a16:creationId xmlns:a16="http://schemas.microsoft.com/office/drawing/2014/main" id="{C9A95B5A-3208-4500-A6EF-B63E24ED7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50" y="260667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7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7080</TotalTime>
  <Words>346</Words>
  <Application>Microsoft Office PowerPoint</Application>
  <PresentationFormat>Niestandardowy</PresentationFormat>
  <Paragraphs>71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DINPro</vt:lpstr>
      <vt:lpstr>Calibri</vt:lpstr>
      <vt:lpstr>Office Theme</vt:lpstr>
      <vt:lpstr>Prezentacja programu PowerPoint</vt:lpstr>
      <vt:lpstr>ZDROWO I SPORTOWO w naszej placówce</vt:lpstr>
      <vt:lpstr>ZDROWO I SPORTOWO w naszej placówce</vt:lpstr>
      <vt:lpstr>ZDROWO I SPORTOWO w naszej placówce</vt:lpstr>
      <vt:lpstr>ZDROWO I SPORTOWO w całej Polsce</vt:lpstr>
      <vt:lpstr>ZDROWO I SPORTOWO w mediach społecznościowych</vt:lpstr>
      <vt:lpstr>Prezentacja programu PowerPoint</vt:lpstr>
      <vt:lpstr>Partnerzy akcji ZDROWO I SPORTOWO</vt:lpstr>
      <vt:lpstr>Partnerzy akcji ZDROWO I SPORTOWO</vt:lpstr>
      <vt:lpstr>Partnerzy akcji ZDROWO I SPORTOWO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Akcja Zdrowo i Sportowo w naszej placówce</dc:title>
  <dc:creator>Kids&amp;Sport</dc:creator>
  <cp:lastModifiedBy>Rafał Gromek</cp:lastModifiedBy>
  <cp:revision>157</cp:revision>
  <cp:lastPrinted>2019-05-23T08:45:05Z</cp:lastPrinted>
  <dcterms:created xsi:type="dcterms:W3CDTF">2019-05-19T12:17:17Z</dcterms:created>
  <dcterms:modified xsi:type="dcterms:W3CDTF">2021-08-25T10:21:45Z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2019-04-04T00:00:00Z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2019-05-19T00:00:00Z</vt:filetime>
  </property>
</Properties>
</file>